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4" r:id="rId11"/>
    <p:sldId id="263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1382" y="374073"/>
            <a:ext cx="7162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‘Least Cost Location Theory’ </a:t>
            </a:r>
          </a:p>
          <a:p>
            <a:pPr algn="ctr"/>
            <a:r>
              <a:rPr lang="en-US" sz="2400" dirty="0" smtClean="0"/>
              <a:t>By</a:t>
            </a:r>
          </a:p>
          <a:p>
            <a:pPr algn="ctr"/>
            <a:r>
              <a:rPr lang="en-US" sz="4000" i="1" dirty="0" smtClean="0"/>
              <a:t>Alfred Weber</a:t>
            </a:r>
            <a:endParaRPr lang="en-IN" sz="4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724400" y="52578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Dr. Kaustuv </a:t>
            </a:r>
            <a:r>
              <a:rPr lang="en-US" sz="2400" dirty="0" smtClean="0"/>
              <a:t>Mukherjee</a:t>
            </a:r>
          </a:p>
          <a:p>
            <a:r>
              <a:rPr lang="en-US" sz="2400" dirty="0" err="1" smtClean="0"/>
              <a:t>Asstt</a:t>
            </a:r>
            <a:r>
              <a:rPr lang="en-US" sz="2400" dirty="0" smtClean="0"/>
              <a:t>. Prof. in Geography</a:t>
            </a:r>
          </a:p>
          <a:p>
            <a:r>
              <a:rPr lang="en-US" sz="2400" dirty="0" err="1" smtClean="0"/>
              <a:t>Chandidas</a:t>
            </a:r>
            <a:r>
              <a:rPr lang="en-US" sz="2400" dirty="0" smtClean="0"/>
              <a:t> </a:t>
            </a:r>
            <a:r>
              <a:rPr lang="en-US" sz="2400" dirty="0" err="1" smtClean="0"/>
              <a:t>Mahavidyalaya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938357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76200"/>
            <a:ext cx="762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u="sng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Agglomeration Economies Principle</a:t>
            </a:r>
            <a:endParaRPr lang="en-US" sz="4000" b="1" u="sng" dirty="0">
              <a:solidFill>
                <a:srgbClr val="C0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777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of some industries in a particular location can attract an Industry from least cost location perspective.</a:t>
            </a:r>
          </a:p>
          <a:p>
            <a:endParaRPr lang="en-US" dirty="0"/>
          </a:p>
          <a:p>
            <a:r>
              <a:rPr lang="en-US" dirty="0" smtClean="0"/>
              <a:t>Due to the availability of facilities like security, economy, total cost etc. Industry can be set up in agglomeration areas.</a:t>
            </a:r>
          </a:p>
          <a:p>
            <a:endParaRPr lang="en-US" dirty="0"/>
          </a:p>
          <a:p>
            <a:r>
              <a:rPr lang="en-US" dirty="0" smtClean="0"/>
              <a:t>It will take place in the common areas of their Critical </a:t>
            </a:r>
            <a:r>
              <a:rPr lang="en-US" dirty="0" err="1" smtClean="0"/>
              <a:t>Isodapanes</a:t>
            </a:r>
            <a:r>
              <a:rPr lang="en-US" dirty="0" smtClean="0"/>
              <a:t>.</a:t>
            </a:r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271306"/>
            <a:ext cx="3581400" cy="338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6501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4495800" cy="6620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0364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0999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Criticism:</a:t>
            </a:r>
            <a:endParaRPr lang="en-IN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1430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Criticise</a:t>
            </a:r>
            <a:r>
              <a:rPr lang="en-US" dirty="0" smtClean="0"/>
              <a:t> the assumptions.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3691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371600"/>
            <a:ext cx="655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IN" sz="4400" dirty="0"/>
          </a:p>
        </p:txBody>
      </p:sp>
      <p:sp>
        <p:nvSpPr>
          <p:cNvPr id="3" name="Rectangle 2"/>
          <p:cNvSpPr/>
          <p:nvPr/>
        </p:nvSpPr>
        <p:spPr>
          <a:xfrm>
            <a:off x="2329651" y="2590800"/>
            <a:ext cx="445699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dirty="0">
                <a:ln>
                  <a:solidFill>
                    <a:srgbClr val="C00000"/>
                  </a:solidFill>
                </a:ln>
              </a:rPr>
              <a:t>Thank You</a:t>
            </a:r>
            <a:endParaRPr lang="en-IN" sz="8000" dirty="0">
              <a:ln>
                <a:solidFill>
                  <a:srgbClr val="C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743219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286389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Introduction:</a:t>
            </a:r>
            <a:endParaRPr lang="en-IN" sz="40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3716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Proposed by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2400" b="1" dirty="0" smtClean="0"/>
              <a:t>Alfred Weber of Germany</a:t>
            </a:r>
          </a:p>
          <a:p>
            <a:pPr>
              <a:lnSpc>
                <a:spcPct val="200000"/>
              </a:lnSpc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Year: </a:t>
            </a:r>
            <a:r>
              <a:rPr lang="en-US" sz="2400" b="1" dirty="0" smtClean="0"/>
              <a:t>1909</a:t>
            </a:r>
          </a:p>
          <a:p>
            <a:pPr>
              <a:lnSpc>
                <a:spcPct val="200000"/>
              </a:lnSpc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 his Boo</a:t>
            </a:r>
            <a:r>
              <a:rPr lang="en-US" sz="2400" b="1" dirty="0" smtClean="0"/>
              <a:t>k: “Theory of the Location of Industries” (</a:t>
            </a:r>
            <a:r>
              <a:rPr lang="en-US" sz="2400" b="1" dirty="0" err="1" smtClean="0"/>
              <a:t>Uber</a:t>
            </a:r>
            <a:r>
              <a:rPr lang="en-US" sz="2400" b="1" dirty="0" smtClean="0"/>
              <a:t> den </a:t>
            </a:r>
            <a:r>
              <a:rPr lang="en-US" sz="2400" b="1" dirty="0" err="1" smtClean="0"/>
              <a:t>Standort</a:t>
            </a:r>
            <a:r>
              <a:rPr lang="en-US" sz="2400" b="1" dirty="0" smtClean="0"/>
              <a:t> der </a:t>
            </a:r>
            <a:r>
              <a:rPr lang="en-US" sz="2400" b="1" dirty="0" err="1" smtClean="0"/>
              <a:t>Industrien</a:t>
            </a:r>
            <a:r>
              <a:rPr lang="en-US" sz="2400" b="1" dirty="0" smtClean="0"/>
              <a:t>)</a:t>
            </a:r>
            <a:endParaRPr lang="en-US" sz="2400" b="1" dirty="0"/>
          </a:p>
          <a:p>
            <a:pPr>
              <a:lnSpc>
                <a:spcPct val="200000"/>
              </a:lnSpc>
            </a:pPr>
            <a:r>
              <a:rPr lang="en-US" sz="2400" b="1" dirty="0" smtClean="0"/>
              <a:t>His book is translated in English in 1929 and after that this concept became popular.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2701899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077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Objectives:</a:t>
            </a:r>
          </a:p>
          <a:p>
            <a:endParaRPr lang="en-US" dirty="0"/>
          </a:p>
          <a:p>
            <a:endParaRPr lang="en-US" sz="2000" dirty="0" smtClean="0"/>
          </a:p>
          <a:p>
            <a:r>
              <a:rPr lang="en-US" sz="2000" dirty="0" smtClean="0"/>
              <a:t>To find out the minimum cost location for Industrial set up based on three factors – </a:t>
            </a:r>
          </a:p>
          <a:p>
            <a:endParaRPr lang="en-US" sz="2000" dirty="0"/>
          </a:p>
          <a:p>
            <a:r>
              <a:rPr lang="en-US" sz="2000" dirty="0" smtClean="0"/>
              <a:t>Transport Cost</a:t>
            </a:r>
          </a:p>
          <a:p>
            <a:endParaRPr lang="en-US" sz="2000" dirty="0"/>
          </a:p>
          <a:p>
            <a:r>
              <a:rPr lang="en-US" sz="2000" dirty="0" err="1" smtClean="0"/>
              <a:t>Labour</a:t>
            </a:r>
            <a:r>
              <a:rPr lang="en-US" sz="2000" dirty="0" smtClean="0"/>
              <a:t> Cost &amp; </a:t>
            </a:r>
          </a:p>
          <a:p>
            <a:endParaRPr lang="en-US" sz="2000" dirty="0"/>
          </a:p>
          <a:p>
            <a:r>
              <a:rPr lang="en-US" sz="2000" dirty="0" smtClean="0"/>
              <a:t>Agglomeration Economies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820521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Assumptions: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914400"/>
            <a:ext cx="7315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dirty="0" smtClean="0"/>
              <a:t>Isotropic Physical and Socio- Economic Landscape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dirty="0" smtClean="0"/>
              <a:t>Perfect Competition Market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dirty="0" smtClean="0"/>
              <a:t>No Scarcity of Demand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dirty="0" smtClean="0"/>
              <a:t>Static </a:t>
            </a:r>
            <a:r>
              <a:rPr lang="en-US" sz="2400" dirty="0" err="1" smtClean="0"/>
              <a:t>labour</a:t>
            </a:r>
            <a:r>
              <a:rPr lang="en-US" sz="2400" dirty="0" smtClean="0"/>
              <a:t> Position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dirty="0" smtClean="0"/>
              <a:t>Uniform and Proportionate Cost Structure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dirty="0" smtClean="0"/>
              <a:t>The Entrepreneurs seek to minimize cost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dirty="0" smtClean="0"/>
              <a:t>Uneven Distribution of Natural Resources</a:t>
            </a:r>
          </a:p>
        </p:txBody>
      </p:sp>
    </p:spTree>
    <p:extLst>
      <p:ext uri="{BB962C8B-B14F-4D97-AF65-F5344CB8AC3E}">
        <p14:creationId xmlns:p14="http://schemas.microsoft.com/office/powerpoint/2010/main" val="274418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218" y="22860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+mj-lt"/>
              </a:rPr>
              <a:t>Principles</a:t>
            </a:r>
            <a:endParaRPr lang="en-IN" sz="4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3564" y="1371600"/>
            <a:ext cx="7010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50000"/>
              </a:lnSpc>
              <a:buFont typeface="Arial" pitchFamily="34" charset="0"/>
              <a:buChar char="•"/>
            </a:pP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Transport Cost Principle</a:t>
            </a:r>
          </a:p>
          <a:p>
            <a:pPr marL="457200" indent="-457200">
              <a:lnSpc>
                <a:spcPct val="250000"/>
              </a:lnSpc>
              <a:buFont typeface="Arial" pitchFamily="34" charset="0"/>
              <a:buChar char="•"/>
            </a:pP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Labour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Cost Principle</a:t>
            </a:r>
          </a:p>
          <a:p>
            <a:pPr marL="457200" indent="-457200">
              <a:lnSpc>
                <a:spcPct val="250000"/>
              </a:lnSpc>
              <a:buFont typeface="Arial" pitchFamily="34" charset="0"/>
              <a:buChar char="•"/>
            </a:pP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Agglomeration Economies Principle</a:t>
            </a:r>
            <a:endParaRPr lang="en-IN" sz="32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703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48821"/>
            <a:ext cx="52578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u="sng" dirty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Transport Cost Principle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43345" y="1752600"/>
                <a:ext cx="8305800" cy="845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Material </a:t>
                </a:r>
                <a:r>
                  <a:rPr lang="en-US" sz="2800" dirty="0"/>
                  <a:t>Index (MI)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dirty="0"/>
                          <m:t>Weight</m:t>
                        </m:r>
                        <m:r>
                          <m:rPr>
                            <m:nor/>
                          </m:rPr>
                          <a:rPr lang="en-US" sz="2800" dirty="0"/>
                          <m:t> </m:t>
                        </m:r>
                        <m:r>
                          <m:rPr>
                            <m:nor/>
                          </m:rPr>
                          <a:rPr lang="en-US" sz="2800" dirty="0"/>
                          <m:t>of</m:t>
                        </m:r>
                        <m:r>
                          <m:rPr>
                            <m:nor/>
                          </m:rPr>
                          <a:rPr lang="en-US" sz="2800" dirty="0"/>
                          <m:t> </m:t>
                        </m:r>
                        <m:r>
                          <m:rPr>
                            <m:nor/>
                          </m:rPr>
                          <a:rPr lang="en-US" sz="2800" dirty="0"/>
                          <m:t>Raw</m:t>
                        </m:r>
                        <m:r>
                          <m:rPr>
                            <m:nor/>
                          </m:rPr>
                          <a:rPr lang="en-US" sz="2800" dirty="0"/>
                          <m:t> </m:t>
                        </m:r>
                        <m:r>
                          <m:rPr>
                            <m:nor/>
                          </m:rPr>
                          <a:rPr lang="en-US" sz="2800" dirty="0"/>
                          <m:t>Material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dirty="0"/>
                          <m:t>Weight</m:t>
                        </m:r>
                        <m:r>
                          <m:rPr>
                            <m:nor/>
                          </m:rPr>
                          <a:rPr lang="en-US" sz="2800" dirty="0"/>
                          <m:t> </m:t>
                        </m:r>
                        <m:r>
                          <m:rPr>
                            <m:nor/>
                          </m:rPr>
                          <a:rPr lang="en-US" sz="2800" dirty="0"/>
                          <m:t>of</m:t>
                        </m:r>
                        <m:r>
                          <m:rPr>
                            <m:nor/>
                          </m:rPr>
                          <a:rPr lang="en-US" sz="2800" dirty="0"/>
                          <m:t> </m:t>
                        </m:r>
                        <m:r>
                          <m:rPr>
                            <m:nor/>
                          </m:rPr>
                          <a:rPr lang="en-US" sz="2800" dirty="0"/>
                          <m:t>Finished</m:t>
                        </m:r>
                        <m:r>
                          <m:rPr>
                            <m:nor/>
                          </m:rPr>
                          <a:rPr lang="en-US" sz="2800" dirty="0"/>
                          <m:t> </m:t>
                        </m:r>
                        <m:r>
                          <m:rPr>
                            <m:nor/>
                          </m:rPr>
                          <a:rPr lang="en-US" sz="2800" dirty="0"/>
                          <m:t>Product</m:t>
                        </m:r>
                      </m:den>
                    </m:f>
                  </m:oMath>
                </a14:m>
                <a:endParaRPr lang="en-IN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45" y="1752600"/>
                <a:ext cx="8305800" cy="845296"/>
              </a:xfrm>
              <a:prstGeom prst="rect">
                <a:avLst/>
              </a:prstGeom>
              <a:blipFill rotWithShape="1">
                <a:blip r:embed="rId2"/>
                <a:stretch>
                  <a:fillRect l="-1542" b="-217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43344" y="3075709"/>
            <a:ext cx="4662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Example:</a:t>
            </a:r>
          </a:p>
          <a:p>
            <a:r>
              <a:rPr lang="en-US" sz="2400" dirty="0" smtClean="0"/>
              <a:t>Raw Material (Iron Ore) = 5 ton</a:t>
            </a:r>
          </a:p>
          <a:p>
            <a:r>
              <a:rPr lang="en-US" sz="2400" dirty="0" smtClean="0"/>
              <a:t>Finished Product (Steel) = 3 ton </a:t>
            </a:r>
          </a:p>
          <a:p>
            <a:r>
              <a:rPr lang="en-US" sz="2400" dirty="0" smtClean="0"/>
              <a:t>MI = 5/3 = 1.67</a:t>
            </a:r>
            <a:endParaRPr lang="en-IN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43345" y="4953000"/>
            <a:ext cx="80148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If,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MI is &gt; 1 means Weight Loosing Industry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MI = 1 means Pure or Foot Loosing Industry </a:t>
            </a:r>
            <a:endParaRPr lang="en-IN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252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67120"/>
            <a:ext cx="8890962" cy="394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0" y="4419600"/>
            <a:ext cx="5715000" cy="1695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/>
              <a:t>Linear Location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 smtClean="0"/>
              <a:t>Non- Linear Location ( Triangle)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56926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48821"/>
            <a:ext cx="5257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u="sng" dirty="0" err="1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Labour</a:t>
            </a:r>
            <a:r>
              <a:rPr lang="en-US" sz="4000" b="1" u="sng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4000" b="1" u="sng" dirty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Cost Principle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064484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According to him, Some regions have cheap </a:t>
            </a:r>
            <a:r>
              <a:rPr lang="en-US" sz="2400" dirty="0" err="1" smtClean="0"/>
              <a:t>labour</a:t>
            </a:r>
            <a:r>
              <a:rPr lang="en-US" sz="2400" dirty="0" smtClean="0"/>
              <a:t> availability. So, an industrialist can shift his industry from initial location to cheap </a:t>
            </a:r>
            <a:r>
              <a:rPr lang="en-US" sz="2400" dirty="0" err="1" smtClean="0"/>
              <a:t>labour</a:t>
            </a:r>
            <a:r>
              <a:rPr lang="en-US" sz="2400" dirty="0" smtClean="0"/>
              <a:t> cost location.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Condition: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When savings for Cheap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&gt; Extra Transport Cost for Shifting location</a:t>
            </a:r>
            <a:endParaRPr lang="en-IN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322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999" y="152400"/>
            <a:ext cx="84582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Isotim</a:t>
            </a:r>
            <a:r>
              <a:rPr lang="en-US" sz="2400" dirty="0" smtClean="0">
                <a:solidFill>
                  <a:srgbClr val="C00000"/>
                </a:solidFill>
              </a:rPr>
              <a:t>: 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r>
              <a:rPr lang="en-US" sz="2000" dirty="0" smtClean="0"/>
              <a:t>The line joining the places of equal transport cost (raw material cost or cost of delivery).</a:t>
            </a:r>
            <a:endParaRPr lang="en-IN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08709" y="1828800"/>
            <a:ext cx="60682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Isodapane</a:t>
            </a:r>
            <a:r>
              <a:rPr lang="en-US" sz="2400" dirty="0" smtClean="0">
                <a:solidFill>
                  <a:srgbClr val="C00000"/>
                </a:solidFill>
              </a:rPr>
              <a:t>: 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r>
              <a:rPr lang="en-US" sz="2000" dirty="0" smtClean="0"/>
              <a:t>The line joining the places having equal total cost. </a:t>
            </a:r>
          </a:p>
          <a:p>
            <a:endParaRPr lang="en-US" sz="2000" dirty="0"/>
          </a:p>
          <a:p>
            <a:pPr algn="ctr"/>
            <a:r>
              <a:rPr lang="en-US" sz="2000" dirty="0" smtClean="0"/>
              <a:t>Total Cost = Raw material Cost + Delivery Cost </a:t>
            </a:r>
            <a:endParaRPr lang="en-IN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74072" y="3886200"/>
            <a:ext cx="846512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Critical </a:t>
            </a:r>
            <a:r>
              <a:rPr lang="en-US" sz="2400" dirty="0" err="1" smtClean="0">
                <a:solidFill>
                  <a:srgbClr val="C00000"/>
                </a:solidFill>
              </a:rPr>
              <a:t>Isodapane</a:t>
            </a:r>
            <a:r>
              <a:rPr lang="en-US" sz="2400" dirty="0" smtClean="0">
                <a:solidFill>
                  <a:srgbClr val="C00000"/>
                </a:solidFill>
              </a:rPr>
              <a:t>: </a:t>
            </a:r>
          </a:p>
          <a:p>
            <a:endParaRPr lang="en-US" dirty="0" smtClean="0"/>
          </a:p>
          <a:p>
            <a:r>
              <a:rPr lang="en-US" sz="2000" dirty="0" smtClean="0"/>
              <a:t>The line joining the places where savings for </a:t>
            </a:r>
            <a:r>
              <a:rPr lang="en-US" sz="2000" dirty="0" err="1" smtClean="0"/>
              <a:t>labour</a:t>
            </a:r>
            <a:r>
              <a:rPr lang="en-US" sz="2000" dirty="0" smtClean="0"/>
              <a:t> is equal to extra transport cost is called as Critical </a:t>
            </a:r>
            <a:r>
              <a:rPr lang="en-US" sz="2000" dirty="0" err="1" smtClean="0"/>
              <a:t>Isodapane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This is the critical line beyond which no industry will go for industrial set up.</a:t>
            </a:r>
            <a:endParaRPr lang="en-IN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51"/>
          <a:stretch/>
        </p:blipFill>
        <p:spPr bwMode="auto">
          <a:xfrm>
            <a:off x="6244796" y="1219200"/>
            <a:ext cx="2737280" cy="2363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008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399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Kaustuv</dc:creator>
  <cp:lastModifiedBy>Kaustuv</cp:lastModifiedBy>
  <cp:revision>27</cp:revision>
  <dcterms:created xsi:type="dcterms:W3CDTF">2006-08-16T00:00:00Z</dcterms:created>
  <dcterms:modified xsi:type="dcterms:W3CDTF">2020-02-12T07:44:06Z</dcterms:modified>
</cp:coreProperties>
</file>